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7" r:id="rId9"/>
    <p:sldId id="265" r:id="rId10"/>
    <p:sldId id="268" r:id="rId11"/>
    <p:sldId id="269" r:id="rId12"/>
    <p:sldId id="270" r:id="rId13"/>
    <p:sldId id="271" r:id="rId14"/>
    <p:sldId id="262" r:id="rId15"/>
    <p:sldId id="263" r:id="rId16"/>
    <p:sldId id="273" r:id="rId17"/>
    <p:sldId id="276" r:id="rId18"/>
    <p:sldId id="277" r:id="rId19"/>
    <p:sldId id="272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05290A-1B52-2F3A-7335-AFBC05A55380}" name="Southern, Kristina" initials="SK" userId="S::kristina.southern@lausd.net::8ae12f2d-1aca-4ad0-8d79-001e1097bff8" providerId="AD"/>
  <p188:author id="{262A21DF-F3D4-5C28-DD77-10BFAB63B376}" name="Gomez, Julie" initials="GJ" userId="S::julie.gomez@lausd.net::dbae17ba-b66c-4220-b005-c8bb9150fd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1EF43-6409-46FC-AFF9-0ECF47C1C1BC}" v="3" dt="2022-06-04T14:42:24.058"/>
    <p1510:client id="{40727DA8-90CF-4423-A1FD-6CF83F3AD84C}" v="211" dt="2022-05-04T17:13:46.896"/>
    <p1510:client id="{523F2A39-83B1-C055-EFF9-7A578950E538}" v="117" dt="2022-05-27T18:21:05.649"/>
    <p1510:client id="{81B76F63-6FA3-D6B5-D044-65C8ED8DA93F}" v="47" dt="2022-05-27T18:05:16.716"/>
    <p1510:client id="{865ADAE8-BC57-3082-6F45-79C986D31FC5}" v="490" dt="2022-05-28T17:22:24.739"/>
    <p1510:client id="{8D861AE2-2C7E-8F94-2BFE-DB00CA264B77}" v="201" dt="2022-05-04T19:13:06.001"/>
    <p1510:client id="{B06F7154-BEC4-5B72-A89D-ABA1FA222453}" v="684" dt="2022-05-04T22:48:57.488"/>
    <p1510:client id="{B12E14ED-3BD3-3190-6450-5A16813A5DE1}" v="9" dt="2022-05-05T15:23:36.978"/>
    <p1510:client id="{EC9EDA7E-48D1-FCAC-2B96-5CBAC75928B1}" v="8" dt="2022-05-05T14:58:12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1507" autoAdjust="0"/>
  </p:normalViewPr>
  <p:slideViewPr>
    <p:cSldViewPr snapToGrid="0">
      <p:cViewPr varScale="1">
        <p:scale>
          <a:sx n="104" d="100"/>
          <a:sy n="104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C2A00-8E00-4736-8A14-BF3027A3B8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A02B0-80CF-456E-959A-D22552AF1B2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Learn about Florida’s 2022 "Don't Say Gay" </a:t>
          </a:r>
          <a:r>
            <a:rPr lang="en-US" dirty="0">
              <a:latin typeface="Calibri Light" panose="020F0302020204030204"/>
            </a:rPr>
            <a:t>bill</a:t>
          </a:r>
          <a:endParaRPr lang="en-US" dirty="0"/>
        </a:p>
      </dgm:t>
    </dgm:pt>
    <dgm:pt modelId="{FA309F39-F6CF-4660-AB67-A1EF64BA3FAB}" type="parTrans" cxnId="{8D7BACA0-F6E1-4A98-A0FF-FB90226C51C6}">
      <dgm:prSet/>
      <dgm:spPr/>
      <dgm:t>
        <a:bodyPr/>
        <a:lstStyle/>
        <a:p>
          <a:endParaRPr lang="en-US"/>
        </a:p>
      </dgm:t>
    </dgm:pt>
    <dgm:pt modelId="{B69BB888-B3C1-45A5-9263-C6443B862427}" type="sibTrans" cxnId="{8D7BACA0-F6E1-4A98-A0FF-FB90226C51C6}">
      <dgm:prSet/>
      <dgm:spPr/>
      <dgm:t>
        <a:bodyPr/>
        <a:lstStyle/>
        <a:p>
          <a:endParaRPr lang="en-US"/>
        </a:p>
      </dgm:t>
    </dgm:pt>
    <dgm:pt modelId="{0CCACB6F-F71E-4509-8DD6-4F4E24049A7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Review the rationale behind the bill</a:t>
          </a:r>
        </a:p>
      </dgm:t>
    </dgm:pt>
    <dgm:pt modelId="{907D7D73-6EA8-4DFA-A5CB-B3BC6971EBDF}" type="parTrans" cxnId="{103F4B5B-DE22-4804-A5CC-894DF1833105}">
      <dgm:prSet/>
      <dgm:spPr/>
      <dgm:t>
        <a:bodyPr/>
        <a:lstStyle/>
        <a:p>
          <a:endParaRPr lang="en-US"/>
        </a:p>
      </dgm:t>
    </dgm:pt>
    <dgm:pt modelId="{39FF31D2-2B6A-403B-BD98-DDA9C9CDD603}" type="sibTrans" cxnId="{103F4B5B-DE22-4804-A5CC-894DF1833105}">
      <dgm:prSet/>
      <dgm:spPr/>
      <dgm:t>
        <a:bodyPr/>
        <a:lstStyle/>
        <a:p>
          <a:endParaRPr lang="en-US"/>
        </a:p>
      </dgm:t>
    </dgm:pt>
    <dgm:pt modelId="{53F7B131-2BA6-4689-B1D2-B996CCB9EFC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Reflect on the difference between the bill in Florida, and California's LGBTQ Ed Code  protections</a:t>
          </a:r>
        </a:p>
      </dgm:t>
    </dgm:pt>
    <dgm:pt modelId="{4EAE5D53-7F23-40FE-A187-FB6489325157}" type="parTrans" cxnId="{EC7698B8-1E29-45C9-8490-D825B3ED3F7D}">
      <dgm:prSet/>
      <dgm:spPr/>
      <dgm:t>
        <a:bodyPr/>
        <a:lstStyle/>
        <a:p>
          <a:endParaRPr lang="en-US"/>
        </a:p>
      </dgm:t>
    </dgm:pt>
    <dgm:pt modelId="{09FC4662-A5CF-4FDB-A414-AC852CBC4256}" type="sibTrans" cxnId="{EC7698B8-1E29-45C9-8490-D825B3ED3F7D}">
      <dgm:prSet/>
      <dgm:spPr/>
      <dgm:t>
        <a:bodyPr/>
        <a:lstStyle/>
        <a:p>
          <a:endParaRPr lang="en-US"/>
        </a:p>
      </dgm:t>
    </dgm:pt>
    <dgm:pt modelId="{4DF93C0E-DCBB-449A-8CE3-E18A5AB035F9}" type="pres">
      <dgm:prSet presAssocID="{08BC2A00-8E00-4736-8A14-BF3027A3B835}" presName="root" presStyleCnt="0">
        <dgm:presLayoutVars>
          <dgm:dir/>
          <dgm:resizeHandles val="exact"/>
        </dgm:presLayoutVars>
      </dgm:prSet>
      <dgm:spPr/>
    </dgm:pt>
    <dgm:pt modelId="{6EBF0C0C-3396-4471-BF98-AF145C720074}" type="pres">
      <dgm:prSet presAssocID="{15BA02B0-80CF-456E-959A-D22552AF1B2E}" presName="compNode" presStyleCnt="0"/>
      <dgm:spPr/>
    </dgm:pt>
    <dgm:pt modelId="{887C4889-2C70-421A-A481-EDECD0A25912}" type="pres">
      <dgm:prSet presAssocID="{15BA02B0-80CF-456E-959A-D22552AF1B2E}" presName="bgRect" presStyleLbl="bgShp" presStyleIdx="0" presStyleCnt="3"/>
      <dgm:spPr/>
    </dgm:pt>
    <dgm:pt modelId="{18EE55D6-427D-482A-AB66-13407D3EAFE4}" type="pres">
      <dgm:prSet presAssocID="{15BA02B0-80CF-456E-959A-D22552AF1B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C683550-5F11-482D-A8A5-13DC8CD7E655}" type="pres">
      <dgm:prSet presAssocID="{15BA02B0-80CF-456E-959A-D22552AF1B2E}" presName="spaceRect" presStyleCnt="0"/>
      <dgm:spPr/>
    </dgm:pt>
    <dgm:pt modelId="{85254360-4FB9-466B-93E8-FE4AC2099933}" type="pres">
      <dgm:prSet presAssocID="{15BA02B0-80CF-456E-959A-D22552AF1B2E}" presName="parTx" presStyleLbl="revTx" presStyleIdx="0" presStyleCnt="3">
        <dgm:presLayoutVars>
          <dgm:chMax val="0"/>
          <dgm:chPref val="0"/>
        </dgm:presLayoutVars>
      </dgm:prSet>
      <dgm:spPr/>
    </dgm:pt>
    <dgm:pt modelId="{0499ECF0-379C-41C5-B3DA-913ADB0F88FF}" type="pres">
      <dgm:prSet presAssocID="{B69BB888-B3C1-45A5-9263-C6443B862427}" presName="sibTrans" presStyleCnt="0"/>
      <dgm:spPr/>
    </dgm:pt>
    <dgm:pt modelId="{28CDA51A-E8A2-44EB-BC67-E506FBC30242}" type="pres">
      <dgm:prSet presAssocID="{0CCACB6F-F71E-4509-8DD6-4F4E24049A7F}" presName="compNode" presStyleCnt="0"/>
      <dgm:spPr/>
    </dgm:pt>
    <dgm:pt modelId="{3BCBC14B-4FAA-4C65-B3D6-E6EB32A22A0D}" type="pres">
      <dgm:prSet presAssocID="{0CCACB6F-F71E-4509-8DD6-4F4E24049A7F}" presName="bgRect" presStyleLbl="bgShp" presStyleIdx="1" presStyleCnt="3"/>
      <dgm:spPr/>
    </dgm:pt>
    <dgm:pt modelId="{0FF57D67-98B5-4302-AE41-93980204648A}" type="pres">
      <dgm:prSet presAssocID="{0CCACB6F-F71E-4509-8DD6-4F4E24049A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6FCA7EAA-FB1D-4075-81B0-CF545DA0EE8A}" type="pres">
      <dgm:prSet presAssocID="{0CCACB6F-F71E-4509-8DD6-4F4E24049A7F}" presName="spaceRect" presStyleCnt="0"/>
      <dgm:spPr/>
    </dgm:pt>
    <dgm:pt modelId="{028CC208-A43F-41C6-984A-1F064D3DED7F}" type="pres">
      <dgm:prSet presAssocID="{0CCACB6F-F71E-4509-8DD6-4F4E24049A7F}" presName="parTx" presStyleLbl="revTx" presStyleIdx="1" presStyleCnt="3">
        <dgm:presLayoutVars>
          <dgm:chMax val="0"/>
          <dgm:chPref val="0"/>
        </dgm:presLayoutVars>
      </dgm:prSet>
      <dgm:spPr/>
    </dgm:pt>
    <dgm:pt modelId="{B3066B76-9380-462C-AC45-F7DE25EDB203}" type="pres">
      <dgm:prSet presAssocID="{39FF31D2-2B6A-403B-BD98-DDA9C9CDD603}" presName="sibTrans" presStyleCnt="0"/>
      <dgm:spPr/>
    </dgm:pt>
    <dgm:pt modelId="{C0E7CF9D-3516-4409-9F10-767200E7A120}" type="pres">
      <dgm:prSet presAssocID="{53F7B131-2BA6-4689-B1D2-B996CCB9EFCE}" presName="compNode" presStyleCnt="0"/>
      <dgm:spPr/>
    </dgm:pt>
    <dgm:pt modelId="{7784B15E-C169-4202-AE68-4239552336C4}" type="pres">
      <dgm:prSet presAssocID="{53F7B131-2BA6-4689-B1D2-B996CCB9EFCE}" presName="bgRect" presStyleLbl="bgShp" presStyleIdx="2" presStyleCnt="3"/>
      <dgm:spPr/>
    </dgm:pt>
    <dgm:pt modelId="{4F61FF9D-430B-4A8E-A365-84B18DEAC015}" type="pres">
      <dgm:prSet presAssocID="{53F7B131-2BA6-4689-B1D2-B996CCB9EF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B46E918C-1F71-4CA9-94EE-D818C53077C5}" type="pres">
      <dgm:prSet presAssocID="{53F7B131-2BA6-4689-B1D2-B996CCB9EFCE}" presName="spaceRect" presStyleCnt="0"/>
      <dgm:spPr/>
    </dgm:pt>
    <dgm:pt modelId="{170F8EF1-6384-4D85-993F-6ADA22739388}" type="pres">
      <dgm:prSet presAssocID="{53F7B131-2BA6-4689-B1D2-B996CCB9EF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470C0B-98A0-45EC-9622-B063584FEB2E}" type="presOf" srcId="{15BA02B0-80CF-456E-959A-D22552AF1B2E}" destId="{85254360-4FB9-466B-93E8-FE4AC2099933}" srcOrd="0" destOrd="0" presId="urn:microsoft.com/office/officeart/2018/2/layout/IconVerticalSolidList"/>
    <dgm:cxn modelId="{F1372318-E040-4760-A988-DCBA14421369}" type="presOf" srcId="{08BC2A00-8E00-4736-8A14-BF3027A3B835}" destId="{4DF93C0E-DCBB-449A-8CE3-E18A5AB035F9}" srcOrd="0" destOrd="0" presId="urn:microsoft.com/office/officeart/2018/2/layout/IconVerticalSolidList"/>
    <dgm:cxn modelId="{103F4B5B-DE22-4804-A5CC-894DF1833105}" srcId="{08BC2A00-8E00-4736-8A14-BF3027A3B835}" destId="{0CCACB6F-F71E-4509-8DD6-4F4E24049A7F}" srcOrd="1" destOrd="0" parTransId="{907D7D73-6EA8-4DFA-A5CB-B3BC6971EBDF}" sibTransId="{39FF31D2-2B6A-403B-BD98-DDA9C9CDD603}"/>
    <dgm:cxn modelId="{E8EE9E6E-03CA-4C4D-85C6-E85DA33F037F}" type="presOf" srcId="{0CCACB6F-F71E-4509-8DD6-4F4E24049A7F}" destId="{028CC208-A43F-41C6-984A-1F064D3DED7F}" srcOrd="0" destOrd="0" presId="urn:microsoft.com/office/officeart/2018/2/layout/IconVerticalSolidList"/>
    <dgm:cxn modelId="{8D7BACA0-F6E1-4A98-A0FF-FB90226C51C6}" srcId="{08BC2A00-8E00-4736-8A14-BF3027A3B835}" destId="{15BA02B0-80CF-456E-959A-D22552AF1B2E}" srcOrd="0" destOrd="0" parTransId="{FA309F39-F6CF-4660-AB67-A1EF64BA3FAB}" sibTransId="{B69BB888-B3C1-45A5-9263-C6443B862427}"/>
    <dgm:cxn modelId="{1AC55CA1-2B1C-4BF4-AEBF-EF96AD83F531}" type="presOf" srcId="{53F7B131-2BA6-4689-B1D2-B996CCB9EFCE}" destId="{170F8EF1-6384-4D85-993F-6ADA22739388}" srcOrd="0" destOrd="0" presId="urn:microsoft.com/office/officeart/2018/2/layout/IconVerticalSolidList"/>
    <dgm:cxn modelId="{EC7698B8-1E29-45C9-8490-D825B3ED3F7D}" srcId="{08BC2A00-8E00-4736-8A14-BF3027A3B835}" destId="{53F7B131-2BA6-4689-B1D2-B996CCB9EFCE}" srcOrd="2" destOrd="0" parTransId="{4EAE5D53-7F23-40FE-A187-FB6489325157}" sibTransId="{09FC4662-A5CF-4FDB-A414-AC852CBC4256}"/>
    <dgm:cxn modelId="{04FED940-1E7A-43B2-BEBD-EDF9A05D6B33}" type="presParOf" srcId="{4DF93C0E-DCBB-449A-8CE3-E18A5AB035F9}" destId="{6EBF0C0C-3396-4471-BF98-AF145C720074}" srcOrd="0" destOrd="0" presId="urn:microsoft.com/office/officeart/2018/2/layout/IconVerticalSolidList"/>
    <dgm:cxn modelId="{7771490F-C250-4F9D-B415-4F576C933716}" type="presParOf" srcId="{6EBF0C0C-3396-4471-BF98-AF145C720074}" destId="{887C4889-2C70-421A-A481-EDECD0A25912}" srcOrd="0" destOrd="0" presId="urn:microsoft.com/office/officeart/2018/2/layout/IconVerticalSolidList"/>
    <dgm:cxn modelId="{3CF91030-D051-49B3-88E5-3882A7A6F10D}" type="presParOf" srcId="{6EBF0C0C-3396-4471-BF98-AF145C720074}" destId="{18EE55D6-427D-482A-AB66-13407D3EAFE4}" srcOrd="1" destOrd="0" presId="urn:microsoft.com/office/officeart/2018/2/layout/IconVerticalSolidList"/>
    <dgm:cxn modelId="{C281744C-5FFA-4C37-8A13-CB5A5F9BF416}" type="presParOf" srcId="{6EBF0C0C-3396-4471-BF98-AF145C720074}" destId="{7C683550-5F11-482D-A8A5-13DC8CD7E655}" srcOrd="2" destOrd="0" presId="urn:microsoft.com/office/officeart/2018/2/layout/IconVerticalSolidList"/>
    <dgm:cxn modelId="{EED8269B-5C43-4254-891C-03149F46417F}" type="presParOf" srcId="{6EBF0C0C-3396-4471-BF98-AF145C720074}" destId="{85254360-4FB9-466B-93E8-FE4AC2099933}" srcOrd="3" destOrd="0" presId="urn:microsoft.com/office/officeart/2018/2/layout/IconVerticalSolidList"/>
    <dgm:cxn modelId="{364BD5AA-4DBD-4652-92EB-52D2105CAF45}" type="presParOf" srcId="{4DF93C0E-DCBB-449A-8CE3-E18A5AB035F9}" destId="{0499ECF0-379C-41C5-B3DA-913ADB0F88FF}" srcOrd="1" destOrd="0" presId="urn:microsoft.com/office/officeart/2018/2/layout/IconVerticalSolidList"/>
    <dgm:cxn modelId="{B0B364BF-58C2-4B07-95C3-A7E1E0143149}" type="presParOf" srcId="{4DF93C0E-DCBB-449A-8CE3-E18A5AB035F9}" destId="{28CDA51A-E8A2-44EB-BC67-E506FBC30242}" srcOrd="2" destOrd="0" presId="urn:microsoft.com/office/officeart/2018/2/layout/IconVerticalSolidList"/>
    <dgm:cxn modelId="{493FD5B9-C809-41A0-8042-41C3CAB34BF7}" type="presParOf" srcId="{28CDA51A-E8A2-44EB-BC67-E506FBC30242}" destId="{3BCBC14B-4FAA-4C65-B3D6-E6EB32A22A0D}" srcOrd="0" destOrd="0" presId="urn:microsoft.com/office/officeart/2018/2/layout/IconVerticalSolidList"/>
    <dgm:cxn modelId="{E7C05451-EB10-47E7-A183-BA2F4570F86D}" type="presParOf" srcId="{28CDA51A-E8A2-44EB-BC67-E506FBC30242}" destId="{0FF57D67-98B5-4302-AE41-93980204648A}" srcOrd="1" destOrd="0" presId="urn:microsoft.com/office/officeart/2018/2/layout/IconVerticalSolidList"/>
    <dgm:cxn modelId="{41B8B91A-23A9-4DC4-8F7C-55D1AB33EA19}" type="presParOf" srcId="{28CDA51A-E8A2-44EB-BC67-E506FBC30242}" destId="{6FCA7EAA-FB1D-4075-81B0-CF545DA0EE8A}" srcOrd="2" destOrd="0" presId="urn:microsoft.com/office/officeart/2018/2/layout/IconVerticalSolidList"/>
    <dgm:cxn modelId="{BDCED5BA-E7FA-4347-B10F-DB09A6E22B0F}" type="presParOf" srcId="{28CDA51A-E8A2-44EB-BC67-E506FBC30242}" destId="{028CC208-A43F-41C6-984A-1F064D3DED7F}" srcOrd="3" destOrd="0" presId="urn:microsoft.com/office/officeart/2018/2/layout/IconVerticalSolidList"/>
    <dgm:cxn modelId="{BDC68A2E-C145-486D-AC5C-8ACE0835DCB4}" type="presParOf" srcId="{4DF93C0E-DCBB-449A-8CE3-E18A5AB035F9}" destId="{B3066B76-9380-462C-AC45-F7DE25EDB203}" srcOrd="3" destOrd="0" presId="urn:microsoft.com/office/officeart/2018/2/layout/IconVerticalSolidList"/>
    <dgm:cxn modelId="{D01D4225-D462-4259-9DAE-02AC70F655DA}" type="presParOf" srcId="{4DF93C0E-DCBB-449A-8CE3-E18A5AB035F9}" destId="{C0E7CF9D-3516-4409-9F10-767200E7A120}" srcOrd="4" destOrd="0" presId="urn:microsoft.com/office/officeart/2018/2/layout/IconVerticalSolidList"/>
    <dgm:cxn modelId="{3AA22533-438B-4581-9E29-502225F13765}" type="presParOf" srcId="{C0E7CF9D-3516-4409-9F10-767200E7A120}" destId="{7784B15E-C169-4202-AE68-4239552336C4}" srcOrd="0" destOrd="0" presId="urn:microsoft.com/office/officeart/2018/2/layout/IconVerticalSolidList"/>
    <dgm:cxn modelId="{CB6F7A40-E45B-4A7D-A79C-667B0737FA6B}" type="presParOf" srcId="{C0E7CF9D-3516-4409-9F10-767200E7A120}" destId="{4F61FF9D-430B-4A8E-A365-84B18DEAC015}" srcOrd="1" destOrd="0" presId="urn:microsoft.com/office/officeart/2018/2/layout/IconVerticalSolidList"/>
    <dgm:cxn modelId="{283B8654-B5C9-4671-90E6-D350BD6D4FD0}" type="presParOf" srcId="{C0E7CF9D-3516-4409-9F10-767200E7A120}" destId="{B46E918C-1F71-4CA9-94EE-D818C53077C5}" srcOrd="2" destOrd="0" presId="urn:microsoft.com/office/officeart/2018/2/layout/IconVerticalSolidList"/>
    <dgm:cxn modelId="{D632F7E8-E2BB-4625-A52A-7B93669A028F}" type="presParOf" srcId="{C0E7CF9D-3516-4409-9F10-767200E7A120}" destId="{170F8EF1-6384-4D85-993F-6ADA227393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24AFC-85EC-4193-8F51-3B316454D9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C8FE9B-0F8F-4FBB-8643-B7F958F9AA57}">
      <dgm:prSet/>
      <dgm:spPr/>
      <dgm:t>
        <a:bodyPr/>
        <a:lstStyle/>
        <a:p>
          <a:pPr rtl="0"/>
          <a:r>
            <a:rPr lang="en-US" dirty="0"/>
            <a:t>DeSantis said </a:t>
          </a:r>
          <a:r>
            <a:rPr lang="en-US" dirty="0">
              <a:latin typeface="Calibri Light" panose="020F0302020204030204"/>
            </a:rPr>
            <a:t>it was "inappropriate" to teach</a:t>
          </a:r>
          <a:r>
            <a:rPr lang="en-US" dirty="0"/>
            <a:t> kindergarten-aged kids that "</a:t>
          </a:r>
          <a:r>
            <a:rPr lang="en-US" dirty="0">
              <a:latin typeface="Calibri Light" panose="020F0302020204030204"/>
            </a:rPr>
            <a:t>They</a:t>
          </a:r>
          <a:r>
            <a:rPr lang="en-US" dirty="0"/>
            <a:t> can be whatever they want to be</a:t>
          </a:r>
          <a:r>
            <a:rPr lang="en-US" dirty="0">
              <a:latin typeface="Calibri Light" panose="020F0302020204030204"/>
            </a:rPr>
            <a:t>."</a:t>
          </a:r>
          <a:endParaRPr lang="en-US" dirty="0"/>
        </a:p>
      </dgm:t>
    </dgm:pt>
    <dgm:pt modelId="{92954B63-E465-4C55-A10A-35B914AC91C1}" type="parTrans" cxnId="{05EFEA03-0B53-41D0-B321-502D1DE5DF39}">
      <dgm:prSet/>
      <dgm:spPr/>
      <dgm:t>
        <a:bodyPr/>
        <a:lstStyle/>
        <a:p>
          <a:endParaRPr lang="en-US"/>
        </a:p>
      </dgm:t>
    </dgm:pt>
    <dgm:pt modelId="{96DB23B7-B10F-4BC8-8E18-037AD2C724C5}" type="sibTrans" cxnId="{05EFEA03-0B53-41D0-B321-502D1DE5DF39}">
      <dgm:prSet/>
      <dgm:spPr/>
      <dgm:t>
        <a:bodyPr/>
        <a:lstStyle/>
        <a:p>
          <a:endParaRPr lang="en-US"/>
        </a:p>
      </dgm:t>
    </dgm:pt>
    <dgm:pt modelId="{A2BC4338-7615-4277-A776-D43E5051EFB9}">
      <dgm:prSet/>
      <dgm:spPr/>
      <dgm:t>
        <a:bodyPr/>
        <a:lstStyle/>
        <a:p>
          <a:r>
            <a:rPr lang="en-US" dirty="0"/>
            <a:t>At a Senate hearing on Feb. 8, Republican Sen. Travis Hutson gave the example of a math problem that includes the details that “Sally has two moms or Johnny has two dads.”</a:t>
          </a:r>
        </a:p>
      </dgm:t>
    </dgm:pt>
    <dgm:pt modelId="{09CE6D82-1915-4137-AD3D-F9E65540A304}" type="parTrans" cxnId="{6BF26522-CB23-487A-A10B-F1A7595A3C91}">
      <dgm:prSet/>
      <dgm:spPr/>
      <dgm:t>
        <a:bodyPr/>
        <a:lstStyle/>
        <a:p>
          <a:endParaRPr lang="en-US"/>
        </a:p>
      </dgm:t>
    </dgm:pt>
    <dgm:pt modelId="{38147437-9EA0-4592-8712-84AD5DD1A39C}" type="sibTrans" cxnId="{6BF26522-CB23-487A-A10B-F1A7595A3C91}">
      <dgm:prSet/>
      <dgm:spPr/>
      <dgm:t>
        <a:bodyPr/>
        <a:lstStyle/>
        <a:p>
          <a:endParaRPr lang="en-US"/>
        </a:p>
      </dgm:t>
    </dgm:pt>
    <dgm:pt modelId="{E28D3DAE-CD67-448D-8BE0-B48A305FBFB9}">
      <dgm:prSet/>
      <dgm:spPr/>
      <dgm:t>
        <a:bodyPr/>
        <a:lstStyle/>
        <a:p>
          <a:r>
            <a:rPr lang="en-US" dirty="0"/>
            <a:t>Republican State Sen. Dennis Baxley, who sponsors the bill in the Senate, said that is “exactly” what the bill aims to prevent.</a:t>
          </a:r>
        </a:p>
      </dgm:t>
    </dgm:pt>
    <dgm:pt modelId="{6FEE6C71-E8E6-401A-83B5-0AC7BF24E0DA}" type="parTrans" cxnId="{26E889EC-F869-4C35-98EC-0C0F0303E607}">
      <dgm:prSet/>
      <dgm:spPr/>
      <dgm:t>
        <a:bodyPr/>
        <a:lstStyle/>
        <a:p>
          <a:endParaRPr lang="en-US"/>
        </a:p>
      </dgm:t>
    </dgm:pt>
    <dgm:pt modelId="{C4B0A4A7-50E4-4844-9D1F-82ADFC27905F}" type="sibTrans" cxnId="{26E889EC-F869-4C35-98EC-0C0F0303E607}">
      <dgm:prSet/>
      <dgm:spPr/>
      <dgm:t>
        <a:bodyPr/>
        <a:lstStyle/>
        <a:p>
          <a:endParaRPr lang="en-US"/>
        </a:p>
      </dgm:t>
    </dgm:pt>
    <dgm:pt modelId="{811C683F-6B88-4A30-9481-8B66AE5A964A}" type="pres">
      <dgm:prSet presAssocID="{CDA24AFC-85EC-4193-8F51-3B316454D92C}" presName="linear" presStyleCnt="0">
        <dgm:presLayoutVars>
          <dgm:animLvl val="lvl"/>
          <dgm:resizeHandles val="exact"/>
        </dgm:presLayoutVars>
      </dgm:prSet>
      <dgm:spPr/>
    </dgm:pt>
    <dgm:pt modelId="{641B0F86-FA82-4038-9D95-C6602EF2C195}" type="pres">
      <dgm:prSet presAssocID="{6FC8FE9B-0F8F-4FBB-8643-B7F958F9AA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F15B37-9F4E-4E01-814C-475C5E7D2CFD}" type="pres">
      <dgm:prSet presAssocID="{96DB23B7-B10F-4BC8-8E18-037AD2C724C5}" presName="spacer" presStyleCnt="0"/>
      <dgm:spPr/>
    </dgm:pt>
    <dgm:pt modelId="{03C8B862-2F83-47B0-A80A-70DA9AFBB216}" type="pres">
      <dgm:prSet presAssocID="{A2BC4338-7615-4277-A776-D43E5051EF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9159BB-182A-42B8-A215-5FDB3AABABC9}" type="pres">
      <dgm:prSet presAssocID="{38147437-9EA0-4592-8712-84AD5DD1A39C}" presName="spacer" presStyleCnt="0"/>
      <dgm:spPr/>
    </dgm:pt>
    <dgm:pt modelId="{0E420324-A5B4-4642-A0FE-9DA124EDB943}" type="pres">
      <dgm:prSet presAssocID="{E28D3DAE-CD67-448D-8BE0-B48A305FBF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EFEA03-0B53-41D0-B321-502D1DE5DF39}" srcId="{CDA24AFC-85EC-4193-8F51-3B316454D92C}" destId="{6FC8FE9B-0F8F-4FBB-8643-B7F958F9AA57}" srcOrd="0" destOrd="0" parTransId="{92954B63-E465-4C55-A10A-35B914AC91C1}" sibTransId="{96DB23B7-B10F-4BC8-8E18-037AD2C724C5}"/>
    <dgm:cxn modelId="{40285C1C-C45E-4C19-AC06-EB27A700ECBA}" type="presOf" srcId="{CDA24AFC-85EC-4193-8F51-3B316454D92C}" destId="{811C683F-6B88-4A30-9481-8B66AE5A964A}" srcOrd="0" destOrd="0" presId="urn:microsoft.com/office/officeart/2005/8/layout/vList2"/>
    <dgm:cxn modelId="{6BF26522-CB23-487A-A10B-F1A7595A3C91}" srcId="{CDA24AFC-85EC-4193-8F51-3B316454D92C}" destId="{A2BC4338-7615-4277-A776-D43E5051EFB9}" srcOrd="1" destOrd="0" parTransId="{09CE6D82-1915-4137-AD3D-F9E65540A304}" sibTransId="{38147437-9EA0-4592-8712-84AD5DD1A39C}"/>
    <dgm:cxn modelId="{685C1359-6A93-48C5-BA37-9CA156891C83}" type="presOf" srcId="{6FC8FE9B-0F8F-4FBB-8643-B7F958F9AA57}" destId="{641B0F86-FA82-4038-9D95-C6602EF2C195}" srcOrd="0" destOrd="0" presId="urn:microsoft.com/office/officeart/2005/8/layout/vList2"/>
    <dgm:cxn modelId="{8C3E01CD-0A82-42E2-89F2-CFBB46F2053F}" type="presOf" srcId="{E28D3DAE-CD67-448D-8BE0-B48A305FBFB9}" destId="{0E420324-A5B4-4642-A0FE-9DA124EDB943}" srcOrd="0" destOrd="0" presId="urn:microsoft.com/office/officeart/2005/8/layout/vList2"/>
    <dgm:cxn modelId="{F10EFAD2-6256-4B98-9B83-4ED0E6C7C631}" type="presOf" srcId="{A2BC4338-7615-4277-A776-D43E5051EFB9}" destId="{03C8B862-2F83-47B0-A80A-70DA9AFBB216}" srcOrd="0" destOrd="0" presId="urn:microsoft.com/office/officeart/2005/8/layout/vList2"/>
    <dgm:cxn modelId="{26E889EC-F869-4C35-98EC-0C0F0303E607}" srcId="{CDA24AFC-85EC-4193-8F51-3B316454D92C}" destId="{E28D3DAE-CD67-448D-8BE0-B48A305FBFB9}" srcOrd="2" destOrd="0" parTransId="{6FEE6C71-E8E6-401A-83B5-0AC7BF24E0DA}" sibTransId="{C4B0A4A7-50E4-4844-9D1F-82ADFC27905F}"/>
    <dgm:cxn modelId="{1ABA9737-570B-4D28-801D-9CC1652A9BD1}" type="presParOf" srcId="{811C683F-6B88-4A30-9481-8B66AE5A964A}" destId="{641B0F86-FA82-4038-9D95-C6602EF2C195}" srcOrd="0" destOrd="0" presId="urn:microsoft.com/office/officeart/2005/8/layout/vList2"/>
    <dgm:cxn modelId="{E9DE047B-BB86-4D88-962F-74E7F39E70B0}" type="presParOf" srcId="{811C683F-6B88-4A30-9481-8B66AE5A964A}" destId="{05F15B37-9F4E-4E01-814C-475C5E7D2CFD}" srcOrd="1" destOrd="0" presId="urn:microsoft.com/office/officeart/2005/8/layout/vList2"/>
    <dgm:cxn modelId="{9261E39C-BE3C-4FD3-A7DE-99597D371998}" type="presParOf" srcId="{811C683F-6B88-4A30-9481-8B66AE5A964A}" destId="{03C8B862-2F83-47B0-A80A-70DA9AFBB216}" srcOrd="2" destOrd="0" presId="urn:microsoft.com/office/officeart/2005/8/layout/vList2"/>
    <dgm:cxn modelId="{4DEA3203-19E7-4E3B-9490-D9DFF0101613}" type="presParOf" srcId="{811C683F-6B88-4A30-9481-8B66AE5A964A}" destId="{139159BB-182A-42B8-A215-5FDB3AABABC9}" srcOrd="3" destOrd="0" presId="urn:microsoft.com/office/officeart/2005/8/layout/vList2"/>
    <dgm:cxn modelId="{DC6E4F7B-10CC-4C81-861B-FA37BD946D3B}" type="presParOf" srcId="{811C683F-6B88-4A30-9481-8B66AE5A964A}" destId="{0E420324-A5B4-4642-A0FE-9DA124EDB9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94433-EA75-4DBB-BB79-BAB5094726B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D5D27-86AE-4A38-9F79-B8A1FB87AB0C}">
      <dgm:prSet/>
      <dgm:spPr/>
      <dgm:t>
        <a:bodyPr/>
        <a:lstStyle/>
        <a:p>
          <a:pPr rtl="0"/>
          <a:r>
            <a:rPr lang="en-US"/>
            <a:t>The FAIR Education Act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(CA Ed Code 51204.5)</a:t>
          </a:r>
          <a:endParaRPr lang="en-US">
            <a:latin typeface="Calibri Light" panose="020F0302020204030204"/>
          </a:endParaRPr>
        </a:p>
      </dgm:t>
    </dgm:pt>
    <dgm:pt modelId="{43DB3FC6-1572-4537-95D7-E590C00D7467}" type="parTrans" cxnId="{BF550AD7-1B99-4C8D-998D-68A04E16A5EB}">
      <dgm:prSet/>
      <dgm:spPr/>
      <dgm:t>
        <a:bodyPr/>
        <a:lstStyle/>
        <a:p>
          <a:endParaRPr lang="en-US"/>
        </a:p>
      </dgm:t>
    </dgm:pt>
    <dgm:pt modelId="{61A892EB-2193-4737-9918-8EC5F914FB74}" type="sibTrans" cxnId="{BF550AD7-1B99-4C8D-998D-68A04E16A5EB}">
      <dgm:prSet/>
      <dgm:spPr/>
      <dgm:t>
        <a:bodyPr/>
        <a:lstStyle/>
        <a:p>
          <a:endParaRPr lang="en-US"/>
        </a:p>
      </dgm:t>
    </dgm:pt>
    <dgm:pt modelId="{405340FC-3940-400D-9D39-EBEDF727D9F5}">
      <dgm:prSet/>
      <dgm:spPr/>
      <dgm:t>
        <a:bodyPr/>
        <a:lstStyle/>
        <a:p>
          <a:r>
            <a:rPr lang="en-US"/>
            <a:t>The California Healthy Youth Act (CA Ed Code 51933)</a:t>
          </a:r>
        </a:p>
      </dgm:t>
    </dgm:pt>
    <dgm:pt modelId="{D1E690F2-3F35-430A-8236-918F50DDADDA}" type="parTrans" cxnId="{F0CC1020-444E-4621-911E-D7EFF7E21D45}">
      <dgm:prSet/>
      <dgm:spPr/>
      <dgm:t>
        <a:bodyPr/>
        <a:lstStyle/>
        <a:p>
          <a:endParaRPr lang="en-US"/>
        </a:p>
      </dgm:t>
    </dgm:pt>
    <dgm:pt modelId="{98A2BCEF-8259-49FC-A537-A28A42818763}" type="sibTrans" cxnId="{F0CC1020-444E-4621-911E-D7EFF7E21D45}">
      <dgm:prSet/>
      <dgm:spPr/>
      <dgm:t>
        <a:bodyPr/>
        <a:lstStyle/>
        <a:p>
          <a:endParaRPr lang="en-US"/>
        </a:p>
      </dgm:t>
    </dgm:pt>
    <dgm:pt modelId="{E9601C29-BB6C-46A0-9A96-4867C6440205}">
      <dgm:prSet/>
      <dgm:spPr/>
      <dgm:t>
        <a:bodyPr/>
        <a:lstStyle/>
        <a:p>
          <a:r>
            <a:rPr lang="en-US"/>
            <a:t>School Success and Opportunity Act (CA Ed Code 221.5)</a:t>
          </a:r>
        </a:p>
      </dgm:t>
    </dgm:pt>
    <dgm:pt modelId="{3ACDFB2E-2E33-49F2-B3F7-718E5D509B92}" type="parTrans" cxnId="{5FD513AA-B74C-49B0-81F9-9C6E07036012}">
      <dgm:prSet/>
      <dgm:spPr/>
      <dgm:t>
        <a:bodyPr/>
        <a:lstStyle/>
        <a:p>
          <a:endParaRPr lang="en-US"/>
        </a:p>
      </dgm:t>
    </dgm:pt>
    <dgm:pt modelId="{21D42B87-1398-4A1B-83C3-BC9286ED18CF}" type="sibTrans" cxnId="{5FD513AA-B74C-49B0-81F9-9C6E07036012}">
      <dgm:prSet/>
      <dgm:spPr/>
      <dgm:t>
        <a:bodyPr/>
        <a:lstStyle/>
        <a:p>
          <a:endParaRPr lang="en-US"/>
        </a:p>
      </dgm:t>
    </dgm:pt>
    <dgm:pt modelId="{D239F8D1-3730-472A-B96B-A36783F56CD6}">
      <dgm:prSet/>
      <dgm:spPr/>
      <dgm:t>
        <a:bodyPr/>
        <a:lstStyle/>
        <a:p>
          <a:r>
            <a:rPr lang="en-US"/>
            <a:t>CA Department of Ed Legal Advisory regarding CA's antidiscrimination statutes to transgender youth in schools.</a:t>
          </a:r>
        </a:p>
      </dgm:t>
    </dgm:pt>
    <dgm:pt modelId="{5F99521B-F5F0-407E-BE1D-DFE32D674724}" type="parTrans" cxnId="{20545E46-6076-4F80-B6FA-8443036CFE65}">
      <dgm:prSet/>
      <dgm:spPr/>
      <dgm:t>
        <a:bodyPr/>
        <a:lstStyle/>
        <a:p>
          <a:endParaRPr lang="en-US"/>
        </a:p>
      </dgm:t>
    </dgm:pt>
    <dgm:pt modelId="{1A8B1113-757E-4C15-B8AB-0EF67BE9629E}" type="sibTrans" cxnId="{20545E46-6076-4F80-B6FA-8443036CFE65}">
      <dgm:prSet/>
      <dgm:spPr/>
      <dgm:t>
        <a:bodyPr/>
        <a:lstStyle/>
        <a:p>
          <a:endParaRPr lang="en-US"/>
        </a:p>
      </dgm:t>
    </dgm:pt>
    <dgm:pt modelId="{019C3C60-5759-4007-B6C7-4F72497AAD28}" type="pres">
      <dgm:prSet presAssocID="{7E094433-EA75-4DBB-BB79-BAB5094726B1}" presName="vert0" presStyleCnt="0">
        <dgm:presLayoutVars>
          <dgm:dir/>
          <dgm:animOne val="branch"/>
          <dgm:animLvl val="lvl"/>
        </dgm:presLayoutVars>
      </dgm:prSet>
      <dgm:spPr/>
    </dgm:pt>
    <dgm:pt modelId="{106E810F-53FC-486D-A689-901EC11A0850}" type="pres">
      <dgm:prSet presAssocID="{B78D5D27-86AE-4A38-9F79-B8A1FB87AB0C}" presName="thickLine" presStyleLbl="alignNode1" presStyleIdx="0" presStyleCnt="4"/>
      <dgm:spPr/>
    </dgm:pt>
    <dgm:pt modelId="{D0DD208B-B1AC-43BE-9B68-BB497C02D4D9}" type="pres">
      <dgm:prSet presAssocID="{B78D5D27-86AE-4A38-9F79-B8A1FB87AB0C}" presName="horz1" presStyleCnt="0"/>
      <dgm:spPr/>
    </dgm:pt>
    <dgm:pt modelId="{4E5AD747-8755-4EFA-82AF-BB231F08E436}" type="pres">
      <dgm:prSet presAssocID="{B78D5D27-86AE-4A38-9F79-B8A1FB87AB0C}" presName="tx1" presStyleLbl="revTx" presStyleIdx="0" presStyleCnt="4"/>
      <dgm:spPr/>
    </dgm:pt>
    <dgm:pt modelId="{6E823136-A916-40F7-B4C1-B0FDF51F4BCB}" type="pres">
      <dgm:prSet presAssocID="{B78D5D27-86AE-4A38-9F79-B8A1FB87AB0C}" presName="vert1" presStyleCnt="0"/>
      <dgm:spPr/>
    </dgm:pt>
    <dgm:pt modelId="{BB8BD664-98E9-4D94-AE35-F2EB9D37D89D}" type="pres">
      <dgm:prSet presAssocID="{405340FC-3940-400D-9D39-EBEDF727D9F5}" presName="thickLine" presStyleLbl="alignNode1" presStyleIdx="1" presStyleCnt="4"/>
      <dgm:spPr/>
    </dgm:pt>
    <dgm:pt modelId="{2A2DF911-81F1-4580-B008-ED2BF773E368}" type="pres">
      <dgm:prSet presAssocID="{405340FC-3940-400D-9D39-EBEDF727D9F5}" presName="horz1" presStyleCnt="0"/>
      <dgm:spPr/>
    </dgm:pt>
    <dgm:pt modelId="{D2384F6A-22EB-4BEA-A5CE-171303B8F8EF}" type="pres">
      <dgm:prSet presAssocID="{405340FC-3940-400D-9D39-EBEDF727D9F5}" presName="tx1" presStyleLbl="revTx" presStyleIdx="1" presStyleCnt="4"/>
      <dgm:spPr/>
    </dgm:pt>
    <dgm:pt modelId="{C0D5EF88-310C-451A-B445-17C006F85473}" type="pres">
      <dgm:prSet presAssocID="{405340FC-3940-400D-9D39-EBEDF727D9F5}" presName="vert1" presStyleCnt="0"/>
      <dgm:spPr/>
    </dgm:pt>
    <dgm:pt modelId="{04B9101F-1C43-42D4-A7BA-F8ED7B08EC94}" type="pres">
      <dgm:prSet presAssocID="{E9601C29-BB6C-46A0-9A96-4867C6440205}" presName="thickLine" presStyleLbl="alignNode1" presStyleIdx="2" presStyleCnt="4"/>
      <dgm:spPr/>
    </dgm:pt>
    <dgm:pt modelId="{413480A5-5DF4-45CB-84E2-292EB9E43E97}" type="pres">
      <dgm:prSet presAssocID="{E9601C29-BB6C-46A0-9A96-4867C6440205}" presName="horz1" presStyleCnt="0"/>
      <dgm:spPr/>
    </dgm:pt>
    <dgm:pt modelId="{2D65C39B-B406-4B7A-8B2C-0B0CA34723A0}" type="pres">
      <dgm:prSet presAssocID="{E9601C29-BB6C-46A0-9A96-4867C6440205}" presName="tx1" presStyleLbl="revTx" presStyleIdx="2" presStyleCnt="4"/>
      <dgm:spPr/>
    </dgm:pt>
    <dgm:pt modelId="{8D4A5C53-B5C4-4AB2-B53B-89458973EDC7}" type="pres">
      <dgm:prSet presAssocID="{E9601C29-BB6C-46A0-9A96-4867C6440205}" presName="vert1" presStyleCnt="0"/>
      <dgm:spPr/>
    </dgm:pt>
    <dgm:pt modelId="{BC1BC618-4C8E-40F6-9AC9-196F57A4D9E6}" type="pres">
      <dgm:prSet presAssocID="{D239F8D1-3730-472A-B96B-A36783F56CD6}" presName="thickLine" presStyleLbl="alignNode1" presStyleIdx="3" presStyleCnt="4"/>
      <dgm:spPr/>
    </dgm:pt>
    <dgm:pt modelId="{AE991E9A-99B6-4463-8E45-991CD785B7EB}" type="pres">
      <dgm:prSet presAssocID="{D239F8D1-3730-472A-B96B-A36783F56CD6}" presName="horz1" presStyleCnt="0"/>
      <dgm:spPr/>
    </dgm:pt>
    <dgm:pt modelId="{27116265-001C-4FE4-BEB4-BD73DBCCC07E}" type="pres">
      <dgm:prSet presAssocID="{D239F8D1-3730-472A-B96B-A36783F56CD6}" presName="tx1" presStyleLbl="revTx" presStyleIdx="3" presStyleCnt="4"/>
      <dgm:spPr/>
    </dgm:pt>
    <dgm:pt modelId="{A9AA4201-ABC2-4556-A5E6-C682C7DA2FF2}" type="pres">
      <dgm:prSet presAssocID="{D239F8D1-3730-472A-B96B-A36783F56CD6}" presName="vert1" presStyleCnt="0"/>
      <dgm:spPr/>
    </dgm:pt>
  </dgm:ptLst>
  <dgm:cxnLst>
    <dgm:cxn modelId="{F0CC1020-444E-4621-911E-D7EFF7E21D45}" srcId="{7E094433-EA75-4DBB-BB79-BAB5094726B1}" destId="{405340FC-3940-400D-9D39-EBEDF727D9F5}" srcOrd="1" destOrd="0" parTransId="{D1E690F2-3F35-430A-8236-918F50DDADDA}" sibTransId="{98A2BCEF-8259-49FC-A537-A28A42818763}"/>
    <dgm:cxn modelId="{20545E46-6076-4F80-B6FA-8443036CFE65}" srcId="{7E094433-EA75-4DBB-BB79-BAB5094726B1}" destId="{D239F8D1-3730-472A-B96B-A36783F56CD6}" srcOrd="3" destOrd="0" parTransId="{5F99521B-F5F0-407E-BE1D-DFE32D674724}" sibTransId="{1A8B1113-757E-4C15-B8AB-0EF67BE9629E}"/>
    <dgm:cxn modelId="{1C83AC71-5E65-48E5-A4D5-C4A0FD12D4C5}" type="presOf" srcId="{B78D5D27-86AE-4A38-9F79-B8A1FB87AB0C}" destId="{4E5AD747-8755-4EFA-82AF-BB231F08E436}" srcOrd="0" destOrd="0" presId="urn:microsoft.com/office/officeart/2008/layout/LinedList"/>
    <dgm:cxn modelId="{F7F96A75-1BBE-49F6-B178-A20A74023EC5}" type="presOf" srcId="{E9601C29-BB6C-46A0-9A96-4867C6440205}" destId="{2D65C39B-B406-4B7A-8B2C-0B0CA34723A0}" srcOrd="0" destOrd="0" presId="urn:microsoft.com/office/officeart/2008/layout/LinedList"/>
    <dgm:cxn modelId="{4CE98E7D-B14F-42FA-89E3-3B721D4620AF}" type="presOf" srcId="{7E094433-EA75-4DBB-BB79-BAB5094726B1}" destId="{019C3C60-5759-4007-B6C7-4F72497AAD28}" srcOrd="0" destOrd="0" presId="urn:microsoft.com/office/officeart/2008/layout/LinedList"/>
    <dgm:cxn modelId="{D5B5207F-F5A1-4A99-A2CB-FD73AD24C210}" type="presOf" srcId="{405340FC-3940-400D-9D39-EBEDF727D9F5}" destId="{D2384F6A-22EB-4BEA-A5CE-171303B8F8EF}" srcOrd="0" destOrd="0" presId="urn:microsoft.com/office/officeart/2008/layout/LinedList"/>
    <dgm:cxn modelId="{807A038F-22FD-48DE-9105-CC69F2EC523D}" type="presOf" srcId="{D239F8D1-3730-472A-B96B-A36783F56CD6}" destId="{27116265-001C-4FE4-BEB4-BD73DBCCC07E}" srcOrd="0" destOrd="0" presId="urn:microsoft.com/office/officeart/2008/layout/LinedList"/>
    <dgm:cxn modelId="{5FD513AA-B74C-49B0-81F9-9C6E07036012}" srcId="{7E094433-EA75-4DBB-BB79-BAB5094726B1}" destId="{E9601C29-BB6C-46A0-9A96-4867C6440205}" srcOrd="2" destOrd="0" parTransId="{3ACDFB2E-2E33-49F2-B3F7-718E5D509B92}" sibTransId="{21D42B87-1398-4A1B-83C3-BC9286ED18CF}"/>
    <dgm:cxn modelId="{BF550AD7-1B99-4C8D-998D-68A04E16A5EB}" srcId="{7E094433-EA75-4DBB-BB79-BAB5094726B1}" destId="{B78D5D27-86AE-4A38-9F79-B8A1FB87AB0C}" srcOrd="0" destOrd="0" parTransId="{43DB3FC6-1572-4537-95D7-E590C00D7467}" sibTransId="{61A892EB-2193-4737-9918-8EC5F914FB74}"/>
    <dgm:cxn modelId="{79B29666-66C8-4FCD-BF5F-A4E29E404A6D}" type="presParOf" srcId="{019C3C60-5759-4007-B6C7-4F72497AAD28}" destId="{106E810F-53FC-486D-A689-901EC11A0850}" srcOrd="0" destOrd="0" presId="urn:microsoft.com/office/officeart/2008/layout/LinedList"/>
    <dgm:cxn modelId="{771ECB9D-A54E-4621-B922-E8A33868773B}" type="presParOf" srcId="{019C3C60-5759-4007-B6C7-4F72497AAD28}" destId="{D0DD208B-B1AC-43BE-9B68-BB497C02D4D9}" srcOrd="1" destOrd="0" presId="urn:microsoft.com/office/officeart/2008/layout/LinedList"/>
    <dgm:cxn modelId="{1CD1E31B-2110-4397-BD8C-3FC60BDF3BE4}" type="presParOf" srcId="{D0DD208B-B1AC-43BE-9B68-BB497C02D4D9}" destId="{4E5AD747-8755-4EFA-82AF-BB231F08E436}" srcOrd="0" destOrd="0" presId="urn:microsoft.com/office/officeart/2008/layout/LinedList"/>
    <dgm:cxn modelId="{32012D6A-7391-4717-8622-2EADA262E924}" type="presParOf" srcId="{D0DD208B-B1AC-43BE-9B68-BB497C02D4D9}" destId="{6E823136-A916-40F7-B4C1-B0FDF51F4BCB}" srcOrd="1" destOrd="0" presId="urn:microsoft.com/office/officeart/2008/layout/LinedList"/>
    <dgm:cxn modelId="{08D04E20-3FA4-4EF6-B5B5-F2B4462118BF}" type="presParOf" srcId="{019C3C60-5759-4007-B6C7-4F72497AAD28}" destId="{BB8BD664-98E9-4D94-AE35-F2EB9D37D89D}" srcOrd="2" destOrd="0" presId="urn:microsoft.com/office/officeart/2008/layout/LinedList"/>
    <dgm:cxn modelId="{8DD9B425-F4B1-4F84-B99F-F3586439D470}" type="presParOf" srcId="{019C3C60-5759-4007-B6C7-4F72497AAD28}" destId="{2A2DF911-81F1-4580-B008-ED2BF773E368}" srcOrd="3" destOrd="0" presId="urn:microsoft.com/office/officeart/2008/layout/LinedList"/>
    <dgm:cxn modelId="{7AEBDC4E-6B70-4581-9220-C473D6B29531}" type="presParOf" srcId="{2A2DF911-81F1-4580-B008-ED2BF773E368}" destId="{D2384F6A-22EB-4BEA-A5CE-171303B8F8EF}" srcOrd="0" destOrd="0" presId="urn:microsoft.com/office/officeart/2008/layout/LinedList"/>
    <dgm:cxn modelId="{4BB8BBA9-7C82-4470-89F9-30A0030EC0E1}" type="presParOf" srcId="{2A2DF911-81F1-4580-B008-ED2BF773E368}" destId="{C0D5EF88-310C-451A-B445-17C006F85473}" srcOrd="1" destOrd="0" presId="urn:microsoft.com/office/officeart/2008/layout/LinedList"/>
    <dgm:cxn modelId="{917CEE59-BD4B-415E-BFD0-BB777193719D}" type="presParOf" srcId="{019C3C60-5759-4007-B6C7-4F72497AAD28}" destId="{04B9101F-1C43-42D4-A7BA-F8ED7B08EC94}" srcOrd="4" destOrd="0" presId="urn:microsoft.com/office/officeart/2008/layout/LinedList"/>
    <dgm:cxn modelId="{3479FAF5-5019-42B0-B944-0AFB935CFA57}" type="presParOf" srcId="{019C3C60-5759-4007-B6C7-4F72497AAD28}" destId="{413480A5-5DF4-45CB-84E2-292EB9E43E97}" srcOrd="5" destOrd="0" presId="urn:microsoft.com/office/officeart/2008/layout/LinedList"/>
    <dgm:cxn modelId="{A2D1D696-E0D8-4ED5-BBBD-F8411A524FB1}" type="presParOf" srcId="{413480A5-5DF4-45CB-84E2-292EB9E43E97}" destId="{2D65C39B-B406-4B7A-8B2C-0B0CA34723A0}" srcOrd="0" destOrd="0" presId="urn:microsoft.com/office/officeart/2008/layout/LinedList"/>
    <dgm:cxn modelId="{6193243B-D589-4183-A4A0-766CC2A21F73}" type="presParOf" srcId="{413480A5-5DF4-45CB-84E2-292EB9E43E97}" destId="{8D4A5C53-B5C4-4AB2-B53B-89458973EDC7}" srcOrd="1" destOrd="0" presId="urn:microsoft.com/office/officeart/2008/layout/LinedList"/>
    <dgm:cxn modelId="{4570E029-7879-49B7-A1AF-F49AD5494422}" type="presParOf" srcId="{019C3C60-5759-4007-B6C7-4F72497AAD28}" destId="{BC1BC618-4C8E-40F6-9AC9-196F57A4D9E6}" srcOrd="6" destOrd="0" presId="urn:microsoft.com/office/officeart/2008/layout/LinedList"/>
    <dgm:cxn modelId="{A57948C1-6F1E-431E-BFEE-0F5FAEDD3976}" type="presParOf" srcId="{019C3C60-5759-4007-B6C7-4F72497AAD28}" destId="{AE991E9A-99B6-4463-8E45-991CD785B7EB}" srcOrd="7" destOrd="0" presId="urn:microsoft.com/office/officeart/2008/layout/LinedList"/>
    <dgm:cxn modelId="{B33E4AED-4053-451F-B6CC-374F6AF4A7EF}" type="presParOf" srcId="{AE991E9A-99B6-4463-8E45-991CD785B7EB}" destId="{27116265-001C-4FE4-BEB4-BD73DBCCC07E}" srcOrd="0" destOrd="0" presId="urn:microsoft.com/office/officeart/2008/layout/LinedList"/>
    <dgm:cxn modelId="{7F501F31-66C6-4514-A6D9-8185952FBCE6}" type="presParOf" srcId="{AE991E9A-99B6-4463-8E45-991CD785B7EB}" destId="{A9AA4201-ABC2-4556-A5E6-C682C7DA2F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634E9B-A449-4E6C-9023-C0BF59DF0F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874F0-C958-4F72-AD68-5706BBB38BF7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dirty="0"/>
            <a:t>The class president at a Florida high school wasn't allowed to share his experience as a gay student in his graduation speech or how the state's so-called "Don't Say Gay" law will affect students like him. </a:t>
          </a:r>
        </a:p>
      </dgm:t>
    </dgm:pt>
    <dgm:pt modelId="{A7F22FC8-B816-48DB-8367-5262805114D2}" type="parTrans" cxnId="{8226A44E-8F50-465D-BB5F-850115D9999D}">
      <dgm:prSet/>
      <dgm:spPr/>
    </dgm:pt>
    <dgm:pt modelId="{61AF3CA4-BB35-47C4-9D0C-FB59A15B4F02}" type="sibTrans" cxnId="{8226A44E-8F50-465D-BB5F-850115D9999D}">
      <dgm:prSet/>
      <dgm:spPr/>
    </dgm:pt>
    <dgm:pt modelId="{C38A6434-28FD-442F-82CE-9124F7F8085A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/>
            <a:t>So he talked about something else that makes him a little different from his classmates -- his curly hair.</a:t>
          </a:r>
        </a:p>
      </dgm:t>
    </dgm:pt>
    <dgm:pt modelId="{BACAA615-4741-4227-A612-D9BE3AD94883}" type="parTrans" cxnId="{74690CA0-4DC1-44FB-8C0A-799CAC9CF8E7}">
      <dgm:prSet/>
      <dgm:spPr/>
    </dgm:pt>
    <dgm:pt modelId="{0346BB6D-5864-4CCC-AC02-AB70A9B48AA6}" type="sibTrans" cxnId="{74690CA0-4DC1-44FB-8C0A-799CAC9CF8E7}">
      <dgm:prSet/>
      <dgm:spPr/>
    </dgm:pt>
    <dgm:pt modelId="{316BB7AC-9766-4165-B74B-61BBF106BA4D}" type="pres">
      <dgm:prSet presAssocID="{89634E9B-A449-4E6C-9023-C0BF59DF0FD8}" presName="diagram" presStyleCnt="0">
        <dgm:presLayoutVars>
          <dgm:dir/>
          <dgm:resizeHandles val="exact"/>
        </dgm:presLayoutVars>
      </dgm:prSet>
      <dgm:spPr/>
    </dgm:pt>
    <dgm:pt modelId="{C486AB83-4733-4AB1-B33E-0D2C32080E73}" type="pres">
      <dgm:prSet presAssocID="{1C4874F0-C958-4F72-AD68-5706BBB38BF7}" presName="node" presStyleLbl="node1" presStyleIdx="0" presStyleCnt="2">
        <dgm:presLayoutVars>
          <dgm:bulletEnabled val="1"/>
        </dgm:presLayoutVars>
      </dgm:prSet>
      <dgm:spPr/>
    </dgm:pt>
    <dgm:pt modelId="{DF1E41F0-FDDA-49EA-8B86-B31B18EDDF12}" type="pres">
      <dgm:prSet presAssocID="{61AF3CA4-BB35-47C4-9D0C-FB59A15B4F02}" presName="sibTrans" presStyleCnt="0"/>
      <dgm:spPr/>
    </dgm:pt>
    <dgm:pt modelId="{99E90573-B6C0-400E-ACE6-54A84D51F69D}" type="pres">
      <dgm:prSet presAssocID="{C38A6434-28FD-442F-82CE-9124F7F8085A}" presName="node" presStyleLbl="node1" presStyleIdx="1" presStyleCnt="2">
        <dgm:presLayoutVars>
          <dgm:bulletEnabled val="1"/>
        </dgm:presLayoutVars>
      </dgm:prSet>
      <dgm:spPr/>
    </dgm:pt>
  </dgm:ptLst>
  <dgm:cxnLst>
    <dgm:cxn modelId="{E872304A-56D4-4780-A57D-DF379C65A32E}" type="presOf" srcId="{89634E9B-A449-4E6C-9023-C0BF59DF0FD8}" destId="{316BB7AC-9766-4165-B74B-61BBF106BA4D}" srcOrd="0" destOrd="0" presId="urn:microsoft.com/office/officeart/2005/8/layout/default"/>
    <dgm:cxn modelId="{8226A44E-8F50-465D-BB5F-850115D9999D}" srcId="{89634E9B-A449-4E6C-9023-C0BF59DF0FD8}" destId="{1C4874F0-C958-4F72-AD68-5706BBB38BF7}" srcOrd="0" destOrd="0" parTransId="{A7F22FC8-B816-48DB-8367-5262805114D2}" sibTransId="{61AF3CA4-BB35-47C4-9D0C-FB59A15B4F02}"/>
    <dgm:cxn modelId="{A9A22F9C-FFD1-4E03-B918-1169EC591B70}" type="presOf" srcId="{C38A6434-28FD-442F-82CE-9124F7F8085A}" destId="{99E90573-B6C0-400E-ACE6-54A84D51F69D}" srcOrd="0" destOrd="0" presId="urn:microsoft.com/office/officeart/2005/8/layout/default"/>
    <dgm:cxn modelId="{74690CA0-4DC1-44FB-8C0A-799CAC9CF8E7}" srcId="{89634E9B-A449-4E6C-9023-C0BF59DF0FD8}" destId="{C38A6434-28FD-442F-82CE-9124F7F8085A}" srcOrd="1" destOrd="0" parTransId="{BACAA615-4741-4227-A612-D9BE3AD94883}" sibTransId="{0346BB6D-5864-4CCC-AC02-AB70A9B48AA6}"/>
    <dgm:cxn modelId="{701195B4-5D79-475F-A794-FD8D2AECDA74}" type="presOf" srcId="{1C4874F0-C958-4F72-AD68-5706BBB38BF7}" destId="{C486AB83-4733-4AB1-B33E-0D2C32080E73}" srcOrd="0" destOrd="0" presId="urn:microsoft.com/office/officeart/2005/8/layout/default"/>
    <dgm:cxn modelId="{4DD454FD-1BE9-4B96-963C-F97FE141F07B}" type="presParOf" srcId="{316BB7AC-9766-4165-B74B-61BBF106BA4D}" destId="{C486AB83-4733-4AB1-B33E-0D2C32080E73}" srcOrd="0" destOrd="0" presId="urn:microsoft.com/office/officeart/2005/8/layout/default"/>
    <dgm:cxn modelId="{E1C13C57-7EEC-476C-92E1-037C9D3785BB}" type="presParOf" srcId="{316BB7AC-9766-4165-B74B-61BBF106BA4D}" destId="{DF1E41F0-FDDA-49EA-8B86-B31B18EDDF12}" srcOrd="1" destOrd="0" presId="urn:microsoft.com/office/officeart/2005/8/layout/default"/>
    <dgm:cxn modelId="{504549E0-758F-491D-B016-ED250F0BAB03}" type="presParOf" srcId="{316BB7AC-9766-4165-B74B-61BBF106BA4D}" destId="{99E90573-B6C0-400E-ACE6-54A84D51F6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C4889-2C70-421A-A481-EDECD0A2591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E55D6-427D-482A-AB66-13407D3EAFE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4360-4FB9-466B-93E8-FE4AC209993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 about Florida’s 2022 "Don't Say Gay" </a:t>
          </a:r>
          <a:r>
            <a:rPr lang="en-US" sz="2500" kern="1200" dirty="0">
              <a:latin typeface="Calibri Light" panose="020F0302020204030204"/>
            </a:rPr>
            <a:t>bill</a:t>
          </a:r>
          <a:endParaRPr lang="en-US" sz="2500" kern="1200" dirty="0"/>
        </a:p>
      </dsp:txBody>
      <dsp:txXfrm>
        <a:off x="1435590" y="531"/>
        <a:ext cx="9080009" cy="1242935"/>
      </dsp:txXfrm>
    </dsp:sp>
    <dsp:sp modelId="{3BCBC14B-4FAA-4C65-B3D6-E6EB32A22A0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57D67-98B5-4302-AE41-93980204648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C208-A43F-41C6-984A-1F064D3DED7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the rationale behind the bill</a:t>
          </a:r>
        </a:p>
      </dsp:txBody>
      <dsp:txXfrm>
        <a:off x="1435590" y="1554201"/>
        <a:ext cx="9080009" cy="1242935"/>
      </dsp:txXfrm>
    </dsp:sp>
    <dsp:sp modelId="{7784B15E-C169-4202-AE68-4239552336C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1FF9D-430B-4A8E-A365-84B18DEAC01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F8EF1-6384-4D85-993F-6ADA2273938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Reflect on the difference between the bill in Florida, and California's LGBTQ Ed Code  protections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0F86-FA82-4038-9D95-C6602EF2C195}">
      <dsp:nvSpPr>
        <dsp:cNvPr id="0" name=""/>
        <dsp:cNvSpPr/>
      </dsp:nvSpPr>
      <dsp:spPr>
        <a:xfrm>
          <a:off x="0" y="45398"/>
          <a:ext cx="1008911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DeSantis said </a:t>
          </a:r>
          <a:r>
            <a:rPr lang="en-US" sz="2200" kern="1200" dirty="0">
              <a:latin typeface="Calibri Light" panose="020F0302020204030204"/>
            </a:rPr>
            <a:t>it was "inappropriate" to teach</a:t>
          </a:r>
          <a:r>
            <a:rPr lang="en-US" sz="2200" kern="1200" dirty="0"/>
            <a:t> kindergarten-aged kids that "</a:t>
          </a:r>
          <a:r>
            <a:rPr lang="en-US" sz="2200" kern="1200" dirty="0">
              <a:latin typeface="Calibri Light" panose="020F0302020204030204"/>
            </a:rPr>
            <a:t>They</a:t>
          </a:r>
          <a:r>
            <a:rPr lang="en-US" sz="2200" kern="1200" dirty="0"/>
            <a:t> can be whatever they want to be</a:t>
          </a:r>
          <a:r>
            <a:rPr lang="en-US" sz="2200" kern="1200" dirty="0">
              <a:latin typeface="Calibri Light" panose="020F0302020204030204"/>
            </a:rPr>
            <a:t>."</a:t>
          </a:r>
          <a:endParaRPr lang="en-US" sz="2200" kern="1200" dirty="0"/>
        </a:p>
      </dsp:txBody>
      <dsp:txXfrm>
        <a:off x="60077" y="105475"/>
        <a:ext cx="9968958" cy="1110539"/>
      </dsp:txXfrm>
    </dsp:sp>
    <dsp:sp modelId="{03C8B862-2F83-47B0-A80A-70DA9AFBB216}">
      <dsp:nvSpPr>
        <dsp:cNvPr id="0" name=""/>
        <dsp:cNvSpPr/>
      </dsp:nvSpPr>
      <dsp:spPr>
        <a:xfrm>
          <a:off x="0" y="1339452"/>
          <a:ext cx="1008911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 a Senate hearing on Feb. 8, Republican Sen. Travis Hutson gave the example of a math problem that includes the details that “Sally has two moms or Johnny has two dads.”</a:t>
          </a:r>
        </a:p>
      </dsp:txBody>
      <dsp:txXfrm>
        <a:off x="60077" y="1399529"/>
        <a:ext cx="9968958" cy="1110539"/>
      </dsp:txXfrm>
    </dsp:sp>
    <dsp:sp modelId="{0E420324-A5B4-4642-A0FE-9DA124EDB943}">
      <dsp:nvSpPr>
        <dsp:cNvPr id="0" name=""/>
        <dsp:cNvSpPr/>
      </dsp:nvSpPr>
      <dsp:spPr>
        <a:xfrm>
          <a:off x="0" y="2633506"/>
          <a:ext cx="1008911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Republican State Sen. Dennis Baxley, who sponsors the bill in the Senate, said that is “exactly” what the bill aims to prevent.</a:t>
          </a:r>
        </a:p>
      </dsp:txBody>
      <dsp:txXfrm>
        <a:off x="60077" y="2693583"/>
        <a:ext cx="9968958" cy="1110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10F-53FC-486D-A689-901EC11A0850}">
      <dsp:nvSpPr>
        <dsp:cNvPr id="0" name=""/>
        <dsp:cNvSpPr/>
      </dsp:nvSpPr>
      <dsp:spPr>
        <a:xfrm>
          <a:off x="0" y="0"/>
          <a:ext cx="42005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AD747-8755-4EFA-82AF-BB231F08E436}">
      <dsp:nvSpPr>
        <dsp:cNvPr id="0" name=""/>
        <dsp:cNvSpPr/>
      </dsp:nvSpPr>
      <dsp:spPr>
        <a:xfrm>
          <a:off x="0" y="0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FAIR Education Act</a:t>
          </a:r>
          <a:r>
            <a:rPr lang="en-US" sz="1800" kern="1200">
              <a:latin typeface="Calibri Light" panose="020F0302020204030204"/>
            </a:rPr>
            <a:t> </a:t>
          </a:r>
          <a:r>
            <a:rPr lang="en-US" sz="1800" kern="1200"/>
            <a:t>(CA Ed Code 51204.5)</a:t>
          </a:r>
          <a:endParaRPr lang="en-US" sz="1800" kern="1200">
            <a:latin typeface="Calibri Light" panose="020F0302020204030204"/>
          </a:endParaRPr>
        </a:p>
      </dsp:txBody>
      <dsp:txXfrm>
        <a:off x="0" y="0"/>
        <a:ext cx="4200530" cy="961200"/>
      </dsp:txXfrm>
    </dsp:sp>
    <dsp:sp modelId="{BB8BD664-98E9-4D94-AE35-F2EB9D37D89D}">
      <dsp:nvSpPr>
        <dsp:cNvPr id="0" name=""/>
        <dsp:cNvSpPr/>
      </dsp:nvSpPr>
      <dsp:spPr>
        <a:xfrm>
          <a:off x="0" y="961200"/>
          <a:ext cx="42005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4F6A-22EB-4BEA-A5CE-171303B8F8EF}">
      <dsp:nvSpPr>
        <dsp:cNvPr id="0" name=""/>
        <dsp:cNvSpPr/>
      </dsp:nvSpPr>
      <dsp:spPr>
        <a:xfrm>
          <a:off x="0" y="961200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California Healthy Youth Act (CA Ed Code 51933)</a:t>
          </a:r>
        </a:p>
      </dsp:txBody>
      <dsp:txXfrm>
        <a:off x="0" y="961200"/>
        <a:ext cx="4200530" cy="961200"/>
      </dsp:txXfrm>
    </dsp:sp>
    <dsp:sp modelId="{04B9101F-1C43-42D4-A7BA-F8ED7B08EC94}">
      <dsp:nvSpPr>
        <dsp:cNvPr id="0" name=""/>
        <dsp:cNvSpPr/>
      </dsp:nvSpPr>
      <dsp:spPr>
        <a:xfrm>
          <a:off x="0" y="1922400"/>
          <a:ext cx="42005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5C39B-B406-4B7A-8B2C-0B0CA34723A0}">
      <dsp:nvSpPr>
        <dsp:cNvPr id="0" name=""/>
        <dsp:cNvSpPr/>
      </dsp:nvSpPr>
      <dsp:spPr>
        <a:xfrm>
          <a:off x="0" y="1922400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School Success and Opportunity Act (CA Ed Code 221.5)</a:t>
          </a:r>
        </a:p>
      </dsp:txBody>
      <dsp:txXfrm>
        <a:off x="0" y="1922400"/>
        <a:ext cx="4200530" cy="961200"/>
      </dsp:txXfrm>
    </dsp:sp>
    <dsp:sp modelId="{BC1BC618-4C8E-40F6-9AC9-196F57A4D9E6}">
      <dsp:nvSpPr>
        <dsp:cNvPr id="0" name=""/>
        <dsp:cNvSpPr/>
      </dsp:nvSpPr>
      <dsp:spPr>
        <a:xfrm>
          <a:off x="0" y="2883599"/>
          <a:ext cx="42005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6265-001C-4FE4-BEB4-BD73DBCCC07E}">
      <dsp:nvSpPr>
        <dsp:cNvPr id="0" name=""/>
        <dsp:cNvSpPr/>
      </dsp:nvSpPr>
      <dsp:spPr>
        <a:xfrm>
          <a:off x="0" y="2883599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 Department of Ed Legal Advisory regarding CA's antidiscrimination statutes to transgender youth in schools.</a:t>
          </a:r>
        </a:p>
      </dsp:txBody>
      <dsp:txXfrm>
        <a:off x="0" y="2883599"/>
        <a:ext cx="4200530" cy="96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6AB83-4733-4AB1-B33E-0D2C32080E73}">
      <dsp:nvSpPr>
        <dsp:cNvPr id="0" name=""/>
        <dsp:cNvSpPr/>
      </dsp:nvSpPr>
      <dsp:spPr>
        <a:xfrm>
          <a:off x="381264" y="50"/>
          <a:ext cx="3347105" cy="2008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class president at a Florida high school wasn't allowed to share his experience as a gay student in his graduation speech or how the state's so-called "Don't Say Gay" law will affect students like him. </a:t>
          </a:r>
        </a:p>
      </dsp:txBody>
      <dsp:txXfrm>
        <a:off x="381264" y="50"/>
        <a:ext cx="3347105" cy="2008263"/>
      </dsp:txXfrm>
    </dsp:sp>
    <dsp:sp modelId="{99E90573-B6C0-400E-ACE6-54A84D51F69D}">
      <dsp:nvSpPr>
        <dsp:cNvPr id="0" name=""/>
        <dsp:cNvSpPr/>
      </dsp:nvSpPr>
      <dsp:spPr>
        <a:xfrm>
          <a:off x="381264" y="2343024"/>
          <a:ext cx="3347105" cy="2008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 he talked about something else that makes him a little different from his classmates -- his curly hair.</a:t>
          </a:r>
        </a:p>
      </dsp:txBody>
      <dsp:txXfrm>
        <a:off x="381264" y="2343024"/>
        <a:ext cx="3347105" cy="200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BDB50-FB80-4611-B111-35E144D57144}" type="datetimeFigureOut"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EC00-4B5F-4421-9821-B07BDE619E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news.com/politics/florida-desantis-signs-parental-rights-education-bil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ox35orlando.com/news/state-targets-teaching-of-critical-race-theory-social-justice-emotional-learning-in-social-studies-textbook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2/03/28/1089221657/dont-say-gay-florida-desanti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senate.gov/Session/Bill/2022/155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TVyozS7M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Source: </a:t>
            </a:r>
            <a:r>
              <a:rPr lang="en-US" dirty="0">
                <a:hlinkClick r:id="rId3"/>
              </a:rPr>
              <a:t>https://www.foxnews.com/politics/florida-desantis-signs-parental-rights-education-bill</a:t>
            </a:r>
            <a:endParaRPr lang="en-US">
              <a:cs typeface="Calibri"/>
            </a:endParaRPr>
          </a:p>
          <a:p>
            <a:r>
              <a:rPr lang="en-US" dirty="0">
                <a:hlinkClick r:id="rId4"/>
              </a:rPr>
              <a:t>State targets teaching of critical race theory, social justice, emotional learning in social studies textbooks (fox35orlando.com)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1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Source: </a:t>
            </a:r>
            <a:r>
              <a:rPr lang="en-US" dirty="0">
                <a:hlinkClick r:id="rId3"/>
              </a:rPr>
              <a:t>https://www.npr.org/2022/03/28/1089221657/dont-say-gay-florida-desantis</a:t>
            </a:r>
            <a:endParaRPr lang="en-US">
              <a:cs typeface="Calibri"/>
            </a:endParaRPr>
          </a:p>
          <a:p>
            <a:r>
              <a:rPr lang="en-US" dirty="0">
                <a:hlinkClick r:id="rId4"/>
              </a:rPr>
              <a:t>House Bill 1557 (2022) - The Florida Senate (flsenate.gov)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Source: </a:t>
            </a:r>
            <a:r>
              <a:rPr lang="en-US"/>
              <a:t>https://www.npr.org/2022/03/28/1089221657/dont-say-gay-florida-desantis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Read the slide aloud for the students.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Source: </a:t>
            </a:r>
            <a:r>
              <a:rPr lang="en-US"/>
              <a:t>https://www.npr.org/2022/03/28/1089221657/dont-say-gay-florida-desantis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Play the video for the students (7:00) </a:t>
            </a:r>
            <a:r>
              <a:rPr lang="en-US" dirty="0">
                <a:hlinkClick r:id="rId3"/>
              </a:rPr>
              <a:t>https://www.youtube.com/watch?v=qpTVyozS7M0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TVyozS7M0?feature=oembed" TargetMode="Externa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child, posing&#10;&#10;Description automatically generated">
            <a:extLst>
              <a:ext uri="{FF2B5EF4-FFF2-40B4-BE49-F238E27FC236}">
                <a16:creationId xmlns:a16="http://schemas.microsoft.com/office/drawing/2014/main" id="{2B3A5B79-48D2-BEB5-FEC3-4C576FB12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1" t="9091" r="26293" b="-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300" dirty="0">
                <a:solidFill>
                  <a:srgbClr val="FFFFFF"/>
                </a:solidFill>
                <a:cs typeface="Calibri"/>
              </a:rPr>
              <a:t>Human Relations, Diversity &amp; Equity</a:t>
            </a:r>
          </a:p>
          <a:p>
            <a:pPr algn="l"/>
            <a:r>
              <a:rPr lang="en-US" sz="1300" dirty="0">
                <a:solidFill>
                  <a:srgbClr val="FFFFFF"/>
                </a:solidFill>
                <a:cs typeface="Calibri"/>
              </a:rPr>
              <a:t>Student Support and Attendance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  <a:cs typeface="Calibri Light"/>
              </a:rPr>
              <a:t>Say Gay</a:t>
            </a:r>
            <a:endParaRPr lang="en-US" sz="5400">
              <a:solidFill>
                <a:srgbClr val="FFFFFF"/>
              </a:solidFill>
            </a:endParaRPr>
          </a:p>
        </p:txBody>
      </p:sp>
      <p:pic>
        <p:nvPicPr>
          <p:cNvPr id="5" name="Picture 4" descr="Office of the Superintendent / Brand - Downloads">
            <a:extLst>
              <a:ext uri="{FF2B5EF4-FFF2-40B4-BE49-F238E27FC236}">
                <a16:creationId xmlns:a16="http://schemas.microsoft.com/office/drawing/2014/main" id="{5871805C-3C84-7B59-6F94-E84B53D75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27" y="6094564"/>
            <a:ext cx="2332470" cy="694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91CC89A3-857A-4D53-ADCB-0A14B4B4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A832E-3263-D53C-7EAC-F2316572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747"/>
            <a:ext cx="5162891" cy="2785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The FAIR Education Act (CA Ed Code 51204.5)</a:t>
            </a:r>
            <a:br>
              <a:rPr lang="en-US" sz="3700" dirty="0">
                <a:cs typeface="Calibri Light"/>
              </a:rPr>
            </a:br>
            <a:br>
              <a:rPr lang="en-US" sz="3700" dirty="0"/>
            </a:br>
            <a:r>
              <a:rPr lang="en-US" sz="2000" dirty="0"/>
              <a:t>(Fair Accurate Inclusive &amp; Respectful)</a:t>
            </a:r>
            <a:br>
              <a:rPr lang="en-US" sz="3700" dirty="0"/>
            </a:br>
            <a:endParaRPr lang="en-US" sz="37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B51DC50-C4AD-9DFF-322F-E7F17CF536E4}"/>
              </a:ext>
            </a:extLst>
          </p:cNvPr>
          <p:cNvSpPr>
            <a:spLocks noGrp="1"/>
          </p:cNvSpPr>
          <p:nvPr/>
        </p:nvSpPr>
        <p:spPr>
          <a:xfrm>
            <a:off x="5743387" y="545747"/>
            <a:ext cx="6045190" cy="2785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/>
              <a:t>Educators must include contributions of groups previously excluded in the history of California and the United States </a:t>
            </a:r>
          </a:p>
          <a:p>
            <a:endParaRPr lang="en-US" sz="1900"/>
          </a:p>
          <a:p>
            <a:r>
              <a:rPr lang="en-US" sz="1900"/>
              <a:t>Includes men and women of numerous ethnic groups</a:t>
            </a:r>
          </a:p>
          <a:p>
            <a:endParaRPr lang="en-US" sz="1900"/>
          </a:p>
          <a:p>
            <a:r>
              <a:rPr lang="en-US" sz="1900"/>
              <a:t>Includes the contributions of LGBT Americans 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2410F47-32DE-F940-DB5C-E0C517EAB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050" b="-1"/>
          <a:stretch/>
        </p:blipFill>
        <p:spPr>
          <a:xfrm>
            <a:off x="182881" y="3526300"/>
            <a:ext cx="11834494" cy="31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6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D0A45-F6CA-FF5B-E9AC-EC344842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62399"/>
            <a:ext cx="10780830" cy="1494000"/>
          </a:xfrm>
        </p:spPr>
        <p:txBody>
          <a:bodyPr anchor="t"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The California Healthy Youth Act (CA Ed Code 51933)</a:t>
            </a:r>
            <a:endParaRPr lang="en-US" sz="36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2245-6632-B9C2-BE60-667BC273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42" y="2906891"/>
            <a:ext cx="10969800" cy="4141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Requires school districts to provide students with integrated, same sex and  health education and HIV prevention education – at least 1x in high school and 1x in middle school. </a:t>
            </a:r>
          </a:p>
          <a:p>
            <a:endParaRPr lang="en-US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All instruction and materials in K-12 must be inclusive of LGBTQ students. </a:t>
            </a:r>
          </a:p>
          <a:p>
            <a:endParaRPr lang="en-US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Instruction shall affirmatively recognize that people have different sexual orientations, gender expression and gender identity. </a:t>
            </a:r>
          </a:p>
          <a:p>
            <a:endParaRPr lang="en-US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Instruction must explore the harm of negative gender stereotypes. 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F1A9F-A01E-A0A1-95EE-71F029E9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89" y="1631287"/>
            <a:ext cx="5451592" cy="10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1FE920C-6B84-01B7-137E-80FE67581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7AD38-5993-E718-5DE8-2A57D1EC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School Success and Opportunity Act (CA Ed Code 221.5)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74D99-A1E3-8E99-FDCB-C79AA654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Requires that pupils be permitted to participate in sex-segregated school programs, activities and use facilities consistent with their gender identity – regardless of what gender is listed on their student record.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  <a:cs typeface="Calibri"/>
              </a:rPr>
              <a:t>California and Florida laws are so different!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  <a:cs typeface="Calibri"/>
              </a:rPr>
              <a:t>Share your thoughts. </a:t>
            </a:r>
            <a:endParaRPr lang="en-US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D0A45-F6CA-FF5B-E9AC-EC344842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62399"/>
            <a:ext cx="10780830" cy="1494000"/>
          </a:xfrm>
        </p:spPr>
        <p:txBody>
          <a:bodyPr anchor="t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Class President Can't Say Gay</a:t>
            </a:r>
            <a:endParaRPr lang="en-US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B6D08BB1-1074-61F3-7A76-4A961968A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384628"/>
              </p:ext>
            </p:extLst>
          </p:nvPr>
        </p:nvGraphicFramePr>
        <p:xfrm>
          <a:off x="993182" y="1502744"/>
          <a:ext cx="41096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nline Media 5" title="Zander Moricz Grad Speech">
            <a:hlinkClick r:id="" action="ppaction://media"/>
            <a:extLst>
              <a:ext uri="{FF2B5EF4-FFF2-40B4-BE49-F238E27FC236}">
                <a16:creationId xmlns:a16="http://schemas.microsoft.com/office/drawing/2014/main" id="{16AA74FC-6E9C-ED7B-7D74-AFA3A33690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696857" y="1634974"/>
            <a:ext cx="5612190" cy="35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  <a:cs typeface="Calibri"/>
              </a:rPr>
              <a:t>What do you think about the unique way this student expressed his concerns over Florida's "Don't Say Gay" legislation? 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AC82340-2B8A-736A-0EF0-9AA8BCCC2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-1495225" y="-848254"/>
            <a:ext cx="15682629" cy="8827687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98865-BB48-4891-7CC7-CBAD5C85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Check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89B0-9192-3CB4-2F93-263D7393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kern="1200">
                <a:latin typeface="+mn-lt"/>
                <a:ea typeface="+mn-ea"/>
                <a:cs typeface="+mn-cs"/>
              </a:rPr>
              <a:t>What is your favorite color to wear?</a:t>
            </a:r>
          </a:p>
        </p:txBody>
      </p:sp>
    </p:spTree>
    <p:extLst>
      <p:ext uri="{BB962C8B-B14F-4D97-AF65-F5344CB8AC3E}">
        <p14:creationId xmlns:p14="http://schemas.microsoft.com/office/powerpoint/2010/main" val="2215106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00ED0A-4FBD-DD72-E173-0EC97B9A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34" y="551744"/>
            <a:ext cx="3721093" cy="57545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9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5900" i="1" dirty="0"/>
              <a:t>additional resources, visit us at:</a:t>
            </a:r>
            <a:br>
              <a:rPr lang="en-US" sz="5900" i="1" dirty="0"/>
            </a:br>
            <a:r>
              <a:rPr lang="en-US" sz="5900" i="1" dirty="0"/>
              <a:t>https://</a:t>
            </a:r>
            <a:r>
              <a:rPr lang="en-US" sz="5900" i="1" dirty="0" err="1"/>
              <a:t>www.lausd.org</a:t>
            </a:r>
            <a:r>
              <a:rPr lang="en-US" sz="5900" i="1" dirty="0"/>
              <a:t>/human-relations</a:t>
            </a:r>
            <a:endParaRPr lang="en-US" sz="5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2B03362-AD5B-93FD-DB52-0B70793A8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86" y="1880521"/>
            <a:ext cx="7084832" cy="2889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7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21500-D7C6-F80E-859F-9060FA56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Teacher Feedback</a:t>
            </a:r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BED4CE9C-5B75-8BA5-4C88-CA0FB2DEB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-1" b="-1"/>
          <a:stretch>
            <a:fillRect/>
          </a:stretch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68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44B42A97-2187-442B-BB48-39526296D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A8C144-535B-8533-3CAF-20CEE0E9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16" b="2356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3" name="!!Rectangle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0C1F9-A69F-2096-E706-4C7EED91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EC71-5673-C397-D39B-FCBF80AA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/>
              <a:t>Who is your favorite fictional character? </a:t>
            </a:r>
          </a:p>
        </p:txBody>
      </p:sp>
      <p:sp>
        <p:nvSpPr>
          <p:cNvPr id="25" name="!!Line">
            <a:extLst>
              <a:ext uri="{FF2B5EF4-FFF2-40B4-BE49-F238E27FC236}">
                <a16:creationId xmlns:a16="http://schemas.microsoft.com/office/drawing/2014/main" id="{1B1D834C-2707-49B0-A3CE-334D83DF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5048" y="5266944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B629-A97A-CCA7-E470-9D795E66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Objectives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032E89-0144-297A-EF14-C16BAC5FD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575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50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378D6-BCD8-7F49-3D36-8F92CC35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Don't Say Gay in Florida</a:t>
            </a:r>
            <a:endParaRPr lang="en-US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1845-1B1B-D67E-A6C3-CE40B58C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6015897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On March 8, 2022, the Florida Senate passed the Parental Rights in Education bill, which was signed by Governor Ron DeSantis on March 28th.  </a:t>
            </a:r>
          </a:p>
          <a:p>
            <a:endParaRPr lang="en-US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The bill bans schools from discussing sexual orientation or gender identity in kindergarten through third grade. </a:t>
            </a: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As part of this bill, the Florida Department of Education is also banning Social Emotional Learning </a:t>
            </a:r>
          </a:p>
          <a:p>
            <a:endParaRPr lang="en-US" sz="20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</p:txBody>
      </p:sp>
      <p:pic>
        <p:nvPicPr>
          <p:cNvPr id="5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9DC36E2-4D6A-0EBC-21D3-9230EF8A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428" y="2029687"/>
            <a:ext cx="3914164" cy="27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9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Do you recall if you received "classroom instruction" about sexual orientation or gender identity between kindergarten and third grade?</a:t>
            </a:r>
            <a:endParaRPr lang="en-US" sz="2400">
              <a:solidFill>
                <a:schemeClr val="bg1">
                  <a:alpha val="60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9E024-06B5-98DC-3D89-19F5CA64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Parents Rights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DF7A-8CE6-8728-E0FB-73DE58DA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34" y="1721556"/>
            <a:ext cx="5036896" cy="4409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cs typeface="Calibri"/>
              </a:rPr>
              <a:t>The law is meant to give parents full control of determining if, when and how to discuss sexual orientation and gender identity with their children. </a:t>
            </a:r>
            <a:endParaRPr lang="en-US" sz="19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endParaRPr lang="en-US" sz="19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cs typeface="Calibri"/>
              </a:rPr>
              <a:t>The bill gives parents an option to sue a school district if the policy is violated.</a:t>
            </a:r>
          </a:p>
          <a:p>
            <a:endParaRPr lang="en-US" sz="19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The law also requires school to secure parental approval for any  health or support services offered to their kids in school.</a:t>
            </a:r>
            <a:endParaRPr lang="en-US" sz="1900" dirty="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4" name="Picture 4" descr="A picture containing text, person, indoor, floor&#10;&#10;Description automatically generated">
            <a:extLst>
              <a:ext uri="{FF2B5EF4-FFF2-40B4-BE49-F238E27FC236}">
                <a16:creationId xmlns:a16="http://schemas.microsoft.com/office/drawing/2014/main" id="{124FE49D-CA84-DF9A-0D97-80E8AD14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28" y="1805991"/>
            <a:ext cx="5572564" cy="32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191DE-6646-C789-08A5-A7979B91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Protect the Children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3A677E5-154F-E478-1140-FCB4035A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286001"/>
          <a:ext cx="10089112" cy="39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63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Do you believe there is harm in a math problem like:</a:t>
            </a:r>
            <a:endParaRPr lang="en-US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Tommy has two moms...</a:t>
            </a:r>
          </a:p>
          <a:p>
            <a:pPr marL="0" indent="0">
              <a:buNone/>
            </a:pPr>
            <a:endParaRPr lang="en-US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Why or why not?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9E024-06B5-98DC-3D89-19F5CA64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We Say Gay in California</a:t>
            </a:r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C5B8A0-AFBD-1C3A-68BE-E14448DE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50" y="1421194"/>
            <a:ext cx="6015897" cy="4015611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9E30B35-D39C-8C0B-4B52-4A42FDDA1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377103"/>
              </p:ext>
            </p:extLst>
          </p:nvPr>
        </p:nvGraphicFramePr>
        <p:xfrm>
          <a:off x="7903752" y="2300111"/>
          <a:ext cx="4200530" cy="3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515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1116e-70b5-4dea-976a-806e996dba5c">
      <Terms xmlns="http://schemas.microsoft.com/office/infopath/2007/PartnerControls"/>
    </lcf76f155ced4ddcb4097134ff3c332f>
    <TaxCatchAll xmlns="4259f52f-4b71-47bc-aac8-de2b0f5da8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4" ma:contentTypeDescription="Create a new document." ma:contentTypeScope="" ma:versionID="ccd727c50453c9b6d02a49a72d86857c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6c5957a350f710aafbf37e8425929818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191137-1b35-41c9-bae8-001d8a25c4d3}" ma:internalName="TaxCatchAll" ma:showField="CatchAllData" ma:web="4259f52f-4b71-47bc-aac8-de2b0f5da8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D9B8E-0DBF-47D2-9A78-1085E87D3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3C782E-44FA-4413-A76A-49027A202062}">
  <ds:schemaRefs>
    <ds:schemaRef ds:uri="http://schemas.microsoft.com/office/2006/metadata/properties"/>
    <ds:schemaRef ds:uri="http://schemas.microsoft.com/office/infopath/2007/PartnerControls"/>
    <ds:schemaRef ds:uri="e021116e-70b5-4dea-976a-806e996dba5c"/>
    <ds:schemaRef ds:uri="4259f52f-4b71-47bc-aac8-de2b0f5da881"/>
  </ds:schemaRefs>
</ds:datastoreItem>
</file>

<file path=customXml/itemProps3.xml><?xml version="1.0" encoding="utf-8"?>
<ds:datastoreItem xmlns:ds="http://schemas.openxmlformats.org/officeDocument/2006/customXml" ds:itemID="{B99151F8-B8EF-4E08-A67B-B4F652D7D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832</Words>
  <Application>Microsoft Macintosh PowerPoint</Application>
  <PresentationFormat>Widescreen</PresentationFormat>
  <Paragraphs>85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office theme</vt:lpstr>
      <vt:lpstr>Say Gay</vt:lpstr>
      <vt:lpstr>Welcome</vt:lpstr>
      <vt:lpstr>Objectives</vt:lpstr>
      <vt:lpstr>Don't Say Gay in Florida</vt:lpstr>
      <vt:lpstr>Reflection</vt:lpstr>
      <vt:lpstr>Parents Rights</vt:lpstr>
      <vt:lpstr>Protect the Children</vt:lpstr>
      <vt:lpstr>Reflection</vt:lpstr>
      <vt:lpstr>We Say Gay in California</vt:lpstr>
      <vt:lpstr>The FAIR Education Act (CA Ed Code 51204.5)  (Fair Accurate Inclusive &amp; Respectful) </vt:lpstr>
      <vt:lpstr>The California Healthy Youth Act (CA Ed Code 51933)</vt:lpstr>
      <vt:lpstr>School Success and Opportunity Act (CA Ed Code 221.5)</vt:lpstr>
      <vt:lpstr>Reflection</vt:lpstr>
      <vt:lpstr>Class President Can't Say Gay</vt:lpstr>
      <vt:lpstr>Reflection</vt:lpstr>
      <vt:lpstr>Check Out</vt:lpstr>
      <vt:lpstr>For additional resources, visit us at: https://www.lausd.org/human-relations</vt:lpstr>
      <vt:lpstr>Teacher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Guppy, Talia</cp:lastModifiedBy>
  <cp:revision>152</cp:revision>
  <dcterms:created xsi:type="dcterms:W3CDTF">2022-05-04T15:34:34Z</dcterms:created>
  <dcterms:modified xsi:type="dcterms:W3CDTF">2025-08-21T14:42:09Z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  <property fmtid="{D5CDD505-2E9C-101B-9397-08002B2CF9AE}" pid="3" name="MediaServiceImageTags">
    <vt:lpwstr/>
  </property>
</Properties>
</file>